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1"/>
  </p:notesMasterIdLst>
  <p:sldIdLst>
    <p:sldId id="258" r:id="rId3"/>
    <p:sldId id="1502" r:id="rId4"/>
    <p:sldId id="1321" r:id="rId5"/>
    <p:sldId id="1418" r:id="rId6"/>
    <p:sldId id="1526" r:id="rId7"/>
    <p:sldId id="1527" r:id="rId8"/>
    <p:sldId id="1505" r:id="rId9"/>
    <p:sldId id="1529" r:id="rId10"/>
    <p:sldId id="1564" r:id="rId11"/>
    <p:sldId id="1565" r:id="rId12"/>
    <p:sldId id="1530" r:id="rId13"/>
    <p:sldId id="1531" r:id="rId14"/>
    <p:sldId id="1566" r:id="rId15"/>
    <p:sldId id="1532" r:id="rId16"/>
    <p:sldId id="1533" r:id="rId17"/>
    <p:sldId id="1506" r:id="rId18"/>
    <p:sldId id="1512" r:id="rId19"/>
    <p:sldId id="1513" r:id="rId20"/>
    <p:sldId id="1514" r:id="rId21"/>
    <p:sldId id="1509" r:id="rId22"/>
    <p:sldId id="1508" r:id="rId23"/>
    <p:sldId id="1510" r:id="rId24"/>
    <p:sldId id="1511" r:id="rId25"/>
    <p:sldId id="1427" r:id="rId26"/>
    <p:sldId id="1534" r:id="rId27"/>
    <p:sldId id="1515" r:id="rId28"/>
    <p:sldId id="1516" r:id="rId29"/>
    <p:sldId id="1518" r:id="rId30"/>
    <p:sldId id="1517" r:id="rId31"/>
    <p:sldId id="1428" r:id="rId32"/>
    <p:sldId id="1535" r:id="rId33"/>
    <p:sldId id="1520" r:id="rId34"/>
    <p:sldId id="1523" r:id="rId35"/>
    <p:sldId id="1521" r:id="rId36"/>
    <p:sldId id="1537" r:id="rId37"/>
    <p:sldId id="1538" r:id="rId38"/>
    <p:sldId id="1543" r:id="rId39"/>
    <p:sldId id="1544" r:id="rId40"/>
    <p:sldId id="1525" r:id="rId41"/>
    <p:sldId id="1539" r:id="rId42"/>
    <p:sldId id="1548" r:id="rId43"/>
    <p:sldId id="1545" r:id="rId44"/>
    <p:sldId id="1546" r:id="rId45"/>
    <p:sldId id="1549" r:id="rId46"/>
    <p:sldId id="1550" r:id="rId47"/>
    <p:sldId id="1559" r:id="rId48"/>
    <p:sldId id="1551" r:id="rId49"/>
    <p:sldId id="1554" r:id="rId50"/>
    <p:sldId id="1553" r:id="rId51"/>
    <p:sldId id="1560" r:id="rId52"/>
    <p:sldId id="1561" r:id="rId53"/>
    <p:sldId id="1555" r:id="rId54"/>
    <p:sldId id="1556" r:id="rId55"/>
    <p:sldId id="1557" r:id="rId56"/>
    <p:sldId id="1558" r:id="rId57"/>
    <p:sldId id="1562" r:id="rId58"/>
    <p:sldId id="1563" r:id="rId59"/>
    <p:sldId id="1567" r:id="rId60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8" autoAdjust="0"/>
    <p:restoredTop sz="91256" autoAdjust="0"/>
  </p:normalViewPr>
  <p:slideViewPr>
    <p:cSldViewPr>
      <p:cViewPr>
        <p:scale>
          <a:sx n="125" d="100"/>
          <a:sy n="125" d="100"/>
        </p:scale>
        <p:origin x="-848" y="-22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especially for last point, the structure/behavior distinction is a fuzzy one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degree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distrs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especially for last point, the structure/behavior distinction is a fuzzy one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degree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distrs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Also vertex, arc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call graph: 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how could you make this a weighted graph?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a lot of network flow techniques are borrowed from (well-studied) problems arising from transportation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how could you make this a weighted graph?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self-connected node, represented by diagonal entry in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Weighted graph  A not symmetric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Positive entries represent (from, to)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networkx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uses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dict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-of-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dicts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repn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to capture these types of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Can be decomposed into in degree &amp; out degree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X is an eigenvector of the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adj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matrix A with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egval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lambda!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pagerank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relies on a variant of this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X is an eigenvector of the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adj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matrix A with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egval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lambda!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pagerank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relies on a variant of this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 fraction of geodesic paths through the graph that hit node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Discussion will be general, but the real object of interest is the “social network”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UBL twitter propagation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google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glass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free phone-to-phone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google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glass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free phone-to-phone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google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glass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free phone-to-phone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 – info effects =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Drs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adopting new drugs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Direct benefit effects = adopting new forms of communication,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telephone, email,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etc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formulation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All this bit is from the book “Networks, Crowds, and Markets” chapter 19 (as indicated by figure numbering).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Discussion will be general, but the real object of interest is the “social network”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Strategic decision  game theoretic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Uses ideas from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prev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They switch when the majority of neighbors have switched; q=0.5.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All nodes adopt  </a:t>
            </a: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complete cascade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Discussion will be general, but the real object of interest is the “social network”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 </a:t>
            </a:r>
            <a:br>
              <a:rPr lang="en-US" sz="9000" dirty="0" smtClean="0"/>
            </a:br>
            <a:r>
              <a:rPr lang="en-US" sz="5000" dirty="0" smtClean="0"/>
              <a:t>networks &amp; graphs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605660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Some natural questions arise when considering social network data,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particular: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Who are the most central and/or influential actors in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Can the network be decomposed into coherent smaller groups?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re any of these groups vital to the functioning of the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this network compare to other networks?</a:t>
            </a:r>
          </a:p>
        </p:txBody>
      </p:sp>
    </p:spTree>
    <p:extLst>
      <p:ext uri="{BB962C8B-B14F-4D97-AF65-F5344CB8AC3E}">
        <p14:creationId xmlns:p14="http://schemas.microsoft.com/office/powerpoint/2010/main" val="4254403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Some natural questions arise when considering social network data,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particular: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Who are the most central and/or influential actors in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Can the network be decomposed into coherent smaller groups?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re any of these groups vital to the functioning of the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this network compare to other networks?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These are questions about network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structure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4403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8703020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,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>
                <a:latin typeface="PFDinTextCompPro-Italic"/>
                <a:cs typeface="PFDinTextCompPro-Italic"/>
              </a:rPr>
              <a:t>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is information propagated through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a network acquire or lose members?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the structure of the network evolve through time?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 external events affect the network?</a:t>
            </a:r>
          </a:p>
        </p:txBody>
      </p:sp>
    </p:spTree>
    <p:extLst>
      <p:ext uri="{BB962C8B-B14F-4D97-AF65-F5344CB8AC3E}">
        <p14:creationId xmlns:p14="http://schemas.microsoft.com/office/powerpoint/2010/main" val="2593546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</a:t>
            </a:r>
            <a:r>
              <a:rPr lang="en-US" sz="3000" dirty="0" smtClean="0">
                <a:latin typeface="PFDinTextCompPro-Italic"/>
                <a:cs typeface="PFDinTextCompPro-Italic"/>
              </a:rPr>
              <a:t>,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>
                <a:latin typeface="PFDinTextCompPro-Italic"/>
                <a:cs typeface="PFDinTextCompPro-Italic"/>
              </a:rPr>
              <a:t>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is information propagated through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a network acquire or lose members?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does the structure of the network evolve through time?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How do external events affect the network?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These are questions about network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behavior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546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mathematical representation of a network is an object called a </a:t>
            </a:r>
            <a:r>
              <a:rPr lang="en-US" sz="3000" dirty="0" smtClean="0">
                <a:latin typeface="PFDinTextCompPro-Medium"/>
                <a:cs typeface="PFDinTextCompPro-Medium"/>
              </a:rPr>
              <a:t>graph</a:t>
            </a:r>
            <a:r>
              <a:rPr lang="en-US" sz="3000" dirty="0" smtClean="0">
                <a:latin typeface="PFDinTextCompPro-Italic"/>
                <a:cs typeface="PFDinTextCompPro-Italic"/>
              </a:rPr>
              <a:t>, which is a configuration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nodes</a:t>
            </a:r>
            <a:r>
              <a:rPr lang="en-US" sz="3000" dirty="0" smtClean="0">
                <a:latin typeface="PFDinTextCompPro-Italic"/>
                <a:cs typeface="PFDinTextCompPro-Italic"/>
              </a:rPr>
              <a:t> connected by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edges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2171700"/>
            <a:ext cx="4229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92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Nodes represent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actors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in the graph, and edges represent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relationships</a:t>
            </a:r>
            <a:r>
              <a:rPr lang="en-US" sz="3000" dirty="0" smtClean="0">
                <a:latin typeface="PFDinTextCompPro-Italic"/>
                <a:cs typeface="PFDinTextCompPro-Italic"/>
              </a:rPr>
              <a:t> between actors.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2171700"/>
            <a:ext cx="4229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442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126" y="1028700"/>
            <a:ext cx="5046822" cy="4112859"/>
          </a:xfrm>
          <a:prstGeom prst="rect">
            <a:avLst/>
          </a:prstGeom>
        </p:spPr>
      </p:pic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7474903" y="1562100"/>
            <a:ext cx="1463675" cy="1752600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directed graph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has edges that point from one node to another.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3485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966412"/>
            <a:ext cx="5724772" cy="4177088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5621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weighted graph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contains edges associated with real-valued numbers, e.g., to measure distance or importance.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82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562100"/>
            <a:ext cx="8429625" cy="3200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networks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Network statics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Network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dynamics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Exercise</a:t>
            </a:r>
            <a:endParaRPr lang="en-US" sz="3000" dirty="0" smtClean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68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27" y="951928"/>
            <a:ext cx="5665621" cy="43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82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28" y="952500"/>
            <a:ext cx="6245218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7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3" y="1061457"/>
            <a:ext cx="8055769" cy="39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9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12" y="1018042"/>
            <a:ext cx="5728850" cy="41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8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practical terms, we need some data structures to represent and manipulate our network data.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practical terms, we need some data structures to represent and manipulate our network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common graph representation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adjacency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 An </a:t>
            </a:r>
            <a:r>
              <a:rPr lang="en-US" sz="2500" i="1" dirty="0" smtClean="0">
                <a:latin typeface="+mn-lt"/>
                <a:cs typeface="PFDinTextCompPro-Italic"/>
              </a:rPr>
              <a:t>n</a:t>
            </a:r>
            <a:r>
              <a:rPr lang="en-US" sz="3000" dirty="0" smtClean="0">
                <a:latin typeface="PFDinTextCompPro-Italic"/>
                <a:cs typeface="PFDinTextCompPro-Italic"/>
              </a:rPr>
              <a:t>-node undirected graph can be represented by a symmetric </a:t>
            </a:r>
            <a:r>
              <a:rPr lang="en-US" sz="2500" i="1" dirty="0" smtClean="0">
                <a:latin typeface="+mn-lt"/>
                <a:cs typeface="PFDinTextCompPro-Italic"/>
              </a:rPr>
              <a:t>n </a:t>
            </a:r>
            <a:r>
              <a:rPr lang="en-US" sz="3000" dirty="0" smtClean="0">
                <a:latin typeface="PFDinTextCompPro-Italic"/>
                <a:cs typeface="PFDinTextCompPro-Italic"/>
              </a:rPr>
              <a:t>x </a:t>
            </a:r>
            <a:r>
              <a:rPr lang="en-US" sz="2500" i="1" dirty="0" smtClean="0">
                <a:latin typeface="+mn-lt"/>
                <a:cs typeface="PFDinTextCompPro-Italic"/>
              </a:rPr>
              <a:t>n</a:t>
            </a:r>
            <a:r>
              <a:rPr lang="en-US" sz="3000" dirty="0" smtClean="0">
                <a:latin typeface="PFDinTextCompPro-Italic"/>
                <a:cs typeface="PFDinTextCompPro-Italic"/>
              </a:rPr>
              <a:t> adjacency matrix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nonzero off-diagonal entries </a:t>
            </a:r>
            <a:r>
              <a:rPr lang="en-US" sz="2500" i="1" dirty="0" err="1" smtClean="0">
                <a:latin typeface="+mn-lt"/>
                <a:cs typeface="PFDinTextCompPro-Italic"/>
              </a:rPr>
              <a:t>A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ij</a:t>
            </a:r>
            <a:r>
              <a:rPr lang="en-US" sz="3000" dirty="0" smtClean="0">
                <a:latin typeface="PFDinTextCompPro-Italic"/>
                <a:cs typeface="PFDinTextCompPro-Italic"/>
              </a:rPr>
              <a:t> represent an edge between nodes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</a:t>
            </a:r>
            <a:r>
              <a:rPr lang="en-US" sz="2500" i="1" dirty="0" smtClean="0">
                <a:latin typeface="+mn-lt"/>
                <a:cs typeface="PFDinTextCompPro-Italic"/>
              </a:rPr>
              <a:t>j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44699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8" y="1079146"/>
            <a:ext cx="7958138" cy="39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27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030838"/>
            <a:ext cx="6392862" cy="4049161"/>
          </a:xfrm>
          <a:prstGeom prst="rect">
            <a:avLst/>
          </a:prstGeom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74903" y="17907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 directed graph has an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asymmetric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adjacency matrix.</a:t>
              </a:r>
            </a:p>
            <a:p>
              <a:pPr algn="l">
                <a:lnSpc>
                  <a:spcPts val="1150"/>
                </a:lnSpc>
              </a:pPr>
              <a:endParaRPr lang="en-US" sz="900" i="1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Can you see 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0689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representation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tool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adjacency list</a:t>
            </a:r>
            <a:r>
              <a:rPr lang="en-US" sz="3000" dirty="0" smtClean="0">
                <a:latin typeface="PFDinTextCompPro-Italic"/>
                <a:cs typeface="PFDinTextCompPro-Italic"/>
              </a:rPr>
              <a:t>. The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dict</a:t>
            </a:r>
            <a:r>
              <a:rPr lang="en-US" sz="3000" dirty="0" smtClean="0">
                <a:latin typeface="PFDinTextCompPro-Italic"/>
                <a:cs typeface="PFDinTextCompPro-Italic"/>
              </a:rPr>
              <a:t> here is related: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Does this adjacency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dict</a:t>
            </a:r>
            <a:r>
              <a:rPr lang="en-US" sz="3000" dirty="0" smtClean="0">
                <a:latin typeface="PFDinTextCompPro-Italic"/>
                <a:cs typeface="PFDinTextCompPro-Italic"/>
              </a:rPr>
              <a:t> represent a directed or undirected graph? How could you generalize this to represent a weighted graph?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232" y="1866900"/>
            <a:ext cx="4940610" cy="22098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network statics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1602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networks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key concept in the study of network structure is centrality.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a node is a measure of its importance 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268222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key concept in the study of network structure is centrality.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a node is a measure of its importance in the network.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simplest centrality measure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degree</a:t>
            </a:r>
            <a:r>
              <a:rPr lang="en-US" sz="3000" dirty="0" smtClean="0">
                <a:latin typeface="PFDinTextCompPro-Italic"/>
                <a:cs typeface="PFDinTextCompPro-Italic"/>
              </a:rPr>
              <a:t> of a node, which is simply the number of edges connected to it. Using the adjacency matrix notation for an undirected graph, we can express the degree </a:t>
            </a:r>
            <a:r>
              <a:rPr lang="en-US" sz="2500" i="1" dirty="0" err="1" smtClean="0">
                <a:latin typeface="+mn-lt"/>
                <a:cs typeface="PFDinTextCompPro-Italic"/>
              </a:rPr>
              <a:t>k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as: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06" y="3997793"/>
            <a:ext cx="2100263" cy="10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4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more sophisticated measure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eigenvector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allows important edges to give larger contributions to centrality: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67" y="2368438"/>
            <a:ext cx="2268141" cy="9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11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more sophisticated measure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eigenvector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allows important edges to give larger contributions to centrality: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67" y="2368438"/>
            <a:ext cx="2268141" cy="946262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7907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To see where the name eigenvector centrality comes from, try to imagine this relation expressed in vector notation!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853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centrality measure is based on the idea of shortest-distance (or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geodesic</a:t>
            </a:r>
            <a:r>
              <a:rPr lang="en-US" sz="3000" dirty="0" smtClean="0">
                <a:latin typeface="PFDinTextCompPro-Italic"/>
                <a:cs typeface="PFDinTextCompPro-Italic"/>
              </a:rPr>
              <a:t>) paths through the graph.</a:t>
            </a:r>
          </a:p>
        </p:txBody>
      </p:sp>
    </p:spTree>
    <p:extLst>
      <p:ext uri="{BB962C8B-B14F-4D97-AF65-F5344CB8AC3E}">
        <p14:creationId xmlns:p14="http://schemas.microsoft.com/office/powerpoint/2010/main" val="491796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centrality measure is based on the idea of shortest-distance (or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geodesic</a:t>
            </a:r>
            <a:r>
              <a:rPr lang="en-US" sz="3000" dirty="0" smtClean="0">
                <a:latin typeface="PFDinTextCompPro-Italic"/>
                <a:cs typeface="PFDinTextCompPro-Italic"/>
              </a:rPr>
              <a:t>) paths through the graph.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If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geodesic paths from node </a:t>
            </a:r>
            <a:r>
              <a:rPr lang="en-US" sz="2500" i="1" dirty="0" smtClean="0">
                <a:latin typeface="+mn-lt"/>
                <a:cs typeface="PFDinTextCompPro-Italic"/>
              </a:rPr>
              <a:t>s</a:t>
            </a:r>
            <a:r>
              <a:rPr lang="en-US" sz="3000" dirty="0" smtClean="0">
                <a:latin typeface="PFDinTextCompPro-Italic"/>
                <a:cs typeface="PFDinTextCompPro-Italic"/>
              </a:rPr>
              <a:t> to node </a:t>
            </a:r>
            <a:r>
              <a:rPr lang="en-US" sz="2500" i="1" dirty="0" smtClean="0">
                <a:latin typeface="+mn-lt"/>
                <a:cs typeface="PFDinTextCompPro-Italic"/>
              </a:rPr>
              <a:t>t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2500" i="1" dirty="0" smtClean="0">
                <a:latin typeface="+mn-lt"/>
                <a:cs typeface="PFDinTextCompPro-Italic"/>
              </a:rPr>
              <a:t>(v)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these paths that cross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, then the </a:t>
            </a:r>
            <a:r>
              <a:rPr lang="en-US" sz="3000" dirty="0" err="1" smtClean="0">
                <a:latin typeface="PFDinTextCompPro-Medium"/>
                <a:cs typeface="PFDinTextCompPro-Medium"/>
              </a:rPr>
              <a:t>betweenness</a:t>
            </a:r>
            <a:r>
              <a:rPr lang="en-US" sz="3000" dirty="0" smtClean="0">
                <a:latin typeface="PFDinTextCompPro-Medium"/>
                <a:cs typeface="PFDinTextCompPro-Medium"/>
              </a:rPr>
              <a:t>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975100"/>
            <a:ext cx="3263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71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Another useful centrality measure is based on the idea of shortest-distance (or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geodesic</a:t>
            </a:r>
            <a:r>
              <a:rPr lang="en-US" sz="3000" dirty="0" smtClean="0">
                <a:latin typeface="PFDinTextCompPro-Italic"/>
                <a:cs typeface="PFDinTextCompPro-Italic"/>
              </a:rPr>
              <a:t>) paths through the graph.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If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geodesic paths from node </a:t>
            </a:r>
            <a:r>
              <a:rPr lang="en-US" sz="2500" i="1" dirty="0" smtClean="0">
                <a:latin typeface="+mn-lt"/>
                <a:cs typeface="PFDinTextCompPro-Italic"/>
              </a:rPr>
              <a:t>s</a:t>
            </a:r>
            <a:r>
              <a:rPr lang="en-US" sz="3000" dirty="0" smtClean="0">
                <a:latin typeface="PFDinTextCompPro-Italic"/>
                <a:cs typeface="PFDinTextCompPro-Italic"/>
              </a:rPr>
              <a:t> to node </a:t>
            </a:r>
            <a:r>
              <a:rPr lang="en-US" sz="2500" i="1" dirty="0" smtClean="0">
                <a:latin typeface="+mn-lt"/>
                <a:cs typeface="PFDinTextCompPro-Italic"/>
              </a:rPr>
              <a:t>t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</a:t>
            </a:r>
            <a:r>
              <a:rPr lang="en-US" sz="3000" i="1" dirty="0" err="1" smtClean="0">
                <a:latin typeface="Symbol" charset="2"/>
                <a:cs typeface="Symbol" charset="2"/>
              </a:rPr>
              <a:t>s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st</a:t>
            </a:r>
            <a:r>
              <a:rPr lang="en-US" sz="2500" i="1" dirty="0" smtClean="0">
                <a:latin typeface="+mn-lt"/>
                <a:cs typeface="PFDinTextCompPro-Italic"/>
              </a:rPr>
              <a:t>(v)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the number of these paths that cross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, then the </a:t>
            </a:r>
            <a:r>
              <a:rPr lang="en-US" sz="3000" dirty="0" err="1" smtClean="0">
                <a:latin typeface="PFDinTextCompPro-Medium"/>
                <a:cs typeface="PFDinTextCompPro-Medium"/>
              </a:rPr>
              <a:t>betweenness</a:t>
            </a:r>
            <a:r>
              <a:rPr lang="en-US" sz="3000" dirty="0" smtClean="0">
                <a:latin typeface="PFDinTextCompPro-Medium"/>
                <a:cs typeface="PFDinTextCompPro-Medium"/>
              </a:rPr>
              <a:t> centrality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node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975100"/>
            <a:ext cx="3263900" cy="939800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790700"/>
            <a:ext cx="1463675" cy="22098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r>
                <a:rPr lang="en-US" sz="900" dirty="0" err="1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Betweenness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centrality measures the proportion of geodesic paths passing through a node.</a:t>
              </a:r>
            </a:p>
            <a:p>
              <a:pPr algn="l">
                <a:lnSpc>
                  <a:spcPts val="1150"/>
                </a:lnSpc>
              </a:pPr>
              <a:endParaRPr lang="en-US" sz="900" i="1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gives an idea of the node’s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influence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in the network.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566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Specifically, most networks have a mean geodesic distance between nodes that is small compared to the network size as a whole.</a:t>
            </a:r>
          </a:p>
          <a:p>
            <a:pPr algn="l"/>
            <a:endParaRPr lang="en-US" sz="30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famous study in the 1960s asked participants to try to get a letter to a particular individual by passing it from one acquaintance to another, and found that the mean geodesic distance in this case was about 6.</a:t>
            </a:r>
          </a:p>
        </p:txBody>
      </p:sp>
    </p:spTree>
    <p:extLst>
      <p:ext uri="{BB962C8B-B14F-4D97-AF65-F5344CB8AC3E}">
        <p14:creationId xmlns:p14="http://schemas.microsoft.com/office/powerpoint/2010/main" val="852945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statics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Geodesic paths form the basis of another well-known property of networks called the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small-world effect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Specifically, most networks have a mean geodesic distance between nodes that is small compared to the network size as a whole.</a:t>
            </a:r>
          </a:p>
          <a:p>
            <a:pPr algn="l"/>
            <a:endParaRPr lang="en-US" sz="30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famous study in the 1960s asked participants to try to get a letter to a particular individual by passing it from one acquaintance to another, and found that the mean geodesic distance in this case was about 6.</a:t>
            </a:r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474903" y="1790700"/>
            <a:ext cx="1463675" cy="16764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where the phrase “six degrees of separation” comes from.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4247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err="1" smtClean="0"/>
              <a:t>IiI</a:t>
            </a:r>
            <a:r>
              <a:rPr lang="en-US" sz="7500" dirty="0" smtClean="0"/>
              <a:t>. network dynamics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511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pairwise relationships </a:t>
            </a:r>
            <a:r>
              <a:rPr lang="en-US" sz="3000" dirty="0" smtClean="0">
                <a:latin typeface="PFDinTextCompPro-Italic"/>
                <a:cs typeface="PFDinTextCompPro-Italic"/>
              </a:rPr>
              <a:t>between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objects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22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we’re interested in the idea of how information (or behavior) spreads through a network:</a:t>
            </a:r>
          </a:p>
        </p:txBody>
      </p:sp>
    </p:spTree>
    <p:extLst>
      <p:ext uri="{BB962C8B-B14F-4D97-AF65-F5344CB8AC3E}">
        <p14:creationId xmlns:p14="http://schemas.microsoft.com/office/powerpoint/2010/main" val="3518910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we’re interested in the idea of how information (or behavior) spreads through a network: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 How do members of a social network influence each other to adopt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a new technology/product/behavior?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 How did information about the bin Laden raid spread over 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Twitter?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 What’s the best way to use a social network to market your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product?</a:t>
            </a:r>
          </a:p>
        </p:txBody>
      </p:sp>
    </p:spTree>
    <p:extLst>
      <p:ext uri="{BB962C8B-B14F-4D97-AF65-F5344CB8AC3E}">
        <p14:creationId xmlns:p14="http://schemas.microsoft.com/office/powerpoint/2010/main" val="2843189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24" y="1028700"/>
            <a:ext cx="5740626" cy="40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86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primary methods of influence in social networks:</a:t>
            </a:r>
          </a:p>
        </p:txBody>
      </p:sp>
    </p:spTree>
    <p:extLst>
      <p:ext uri="{BB962C8B-B14F-4D97-AF65-F5344CB8AC3E}">
        <p14:creationId xmlns:p14="http://schemas.microsoft.com/office/powerpoint/2010/main" val="2625809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primary methods of influence in social networks: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informational effects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people observe the decisions of their network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neighbors &amp; gain indirect information that lead them to try the innovation themselves</a:t>
            </a:r>
          </a:p>
        </p:txBody>
      </p:sp>
    </p:spTree>
    <p:extLst>
      <p:ext uri="{BB962C8B-B14F-4D97-AF65-F5344CB8AC3E}">
        <p14:creationId xmlns:p14="http://schemas.microsoft.com/office/powerpoint/2010/main" val="34735693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primary methods of influence in social networks: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informational effects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people observe the decisions of their network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neighbors &amp; gain indirect information that lead them to try the innovation themselves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direct benefit effects</a:t>
            </a:r>
            <a:r>
              <a:rPr lang="en-US" sz="3000" dirty="0" smtClean="0">
                <a:latin typeface="PFDinTextCompPro-Italic"/>
                <a:cs typeface="PFDinTextCompPro-Italic"/>
              </a:rPr>
              <a:t> – people may have incentives to use the same products/technology/etc. as their network neighbors</a:t>
            </a:r>
          </a:p>
        </p:txBody>
      </p:sp>
    </p:spTree>
    <p:extLst>
      <p:ext uri="{BB962C8B-B14F-4D97-AF65-F5344CB8AC3E}">
        <p14:creationId xmlns:p14="http://schemas.microsoft.com/office/powerpoint/2010/main" val="1803467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Studies of informational effects have shown that while initial lack of information makes innovations risky to adopt, adopters ultimately benefit.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Furthermore,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early adopters</a:t>
            </a:r>
            <a:r>
              <a:rPr lang="en-US" sz="3000" dirty="0" smtClean="0">
                <a:latin typeface="PFDinTextCompPro-Italic"/>
                <a:cs typeface="PFDinTextCompPro-Italic"/>
              </a:rPr>
              <a:t> share certain common traits (e.g., higher socio-economic status, wider travel experience), and they influence their neighbors by providing indirect information about the innovation.</a:t>
            </a:r>
          </a:p>
        </p:txBody>
      </p:sp>
    </p:spTree>
    <p:extLst>
      <p:ext uri="{BB962C8B-B14F-4D97-AF65-F5344CB8AC3E}">
        <p14:creationId xmlns:p14="http://schemas.microsoft.com/office/powerpoint/2010/main" val="7160786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Consider the following model of information </a:t>
            </a:r>
            <a:r>
              <a:rPr lang="en-US" sz="3000" dirty="0" smtClean="0">
                <a:latin typeface="PFDinTextCompPro-Medium"/>
                <a:cs typeface="PFDinTextCompPro-Medium"/>
              </a:rPr>
              <a:t>diffusion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two nodes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2500" i="1" dirty="0" smtClean="0">
                <a:latin typeface="+mn-lt"/>
                <a:cs typeface="PFDinTextCompPro-Italic"/>
              </a:rPr>
              <a:t>w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two behaviors </a:t>
            </a:r>
            <a:r>
              <a:rPr lang="en-US" sz="2500" i="1" dirty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,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(with payoffs</a:t>
            </a:r>
            <a:r>
              <a:rPr lang="en-US" sz="2500" i="1" dirty="0" smtClean="0">
                <a:latin typeface="+mn-lt"/>
                <a:cs typeface="PFDinTextCompPro-Italic"/>
              </a:rPr>
              <a:t> a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,</a:t>
            </a:r>
            <a:r>
              <a:rPr lang="en-US" sz="2500" i="1" dirty="0" smtClean="0">
                <a:latin typeface="+mn-lt"/>
                <a:cs typeface="PFDinTextCompPro-Italic"/>
              </a:rPr>
              <a:t> b</a:t>
            </a:r>
            <a:r>
              <a:rPr lang="en-US" sz="3000" dirty="0" smtClean="0">
                <a:latin typeface="PFDinTextCompPro-Italic"/>
                <a:cs typeface="PFDinTextCompPro-Italic"/>
              </a:rPr>
              <a:t>):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question we’d like to answer is, how can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maximize its payoff given that some of its neighbors adopt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&amp; some adopt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2019300"/>
            <a:ext cx="4876800" cy="18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56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To start modeling this problem, suppose first that the proportion of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neighbors selecting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proportion selecting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690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8" y="975795"/>
            <a:ext cx="7424738" cy="40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91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pairwise relationships </a:t>
            </a:r>
            <a:r>
              <a:rPr lang="en-US" sz="3000" dirty="0" smtClean="0">
                <a:latin typeface="PFDinTextCompPro-Italic"/>
                <a:cs typeface="PFDinTextCompPro-Italic"/>
              </a:rPr>
              <a:t>between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objects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ubiquity of social networks gives rise to many interesting data-oriented questions that can be answered with analytical techniques.</a:t>
            </a:r>
          </a:p>
        </p:txBody>
      </p:sp>
    </p:spTree>
    <p:extLst>
      <p:ext uri="{BB962C8B-B14F-4D97-AF65-F5344CB8AC3E}">
        <p14:creationId xmlns:p14="http://schemas.microsoft.com/office/powerpoint/2010/main" val="4283177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To start modeling this problem, suppose first that the proportion of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neighbors selecting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proportion selecting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Therefore the payoff to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choosing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err="1" smtClean="0">
                <a:latin typeface="+mn-lt"/>
                <a:cs typeface="PFDinTextCompPro-Italic"/>
              </a:rPr>
              <a:t>pda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payoff for choosing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(1-p)db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230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To start modeling this problem, suppose first that the proportion of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’s neighbors selecting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proportion selecting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Therefore the payoff to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choosing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err="1" smtClean="0">
                <a:latin typeface="+mn-lt"/>
                <a:cs typeface="PFDinTextCompPro-Italic"/>
              </a:rPr>
              <a:t>pda</a:t>
            </a:r>
            <a:r>
              <a:rPr lang="en-US" sz="3000" dirty="0" smtClean="0">
                <a:latin typeface="PFDinTextCompPro-Italic"/>
                <a:cs typeface="PFDinTextCompPro-Italic"/>
              </a:rPr>
              <a:t>, and the payoff for choosing </a:t>
            </a:r>
            <a:r>
              <a:rPr lang="en-US" sz="2500" i="1" dirty="0" smtClean="0">
                <a:latin typeface="+mn-lt"/>
                <a:cs typeface="PFDinTextCompPro-Italic"/>
              </a:rPr>
              <a:t>B</a:t>
            </a:r>
            <a:r>
              <a:rPr lang="en-US" sz="3000" dirty="0" smtClean="0">
                <a:latin typeface="PFDinTextCompPro-Italic"/>
                <a:cs typeface="PFDinTextCompPro-Italic"/>
              </a:rPr>
              <a:t> is </a:t>
            </a:r>
            <a:r>
              <a:rPr lang="en-US" sz="2500" i="1" dirty="0" smtClean="0">
                <a:latin typeface="+mn-lt"/>
                <a:cs typeface="PFDinTextCompPro-Italic"/>
              </a:rPr>
              <a:t>(1-p)db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And thus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adopt </a:t>
            </a:r>
            <a:r>
              <a:rPr lang="en-US" sz="2500" i="1" dirty="0" smtClean="0">
                <a:latin typeface="+mn-lt"/>
                <a:cs typeface="PFDinTextCompPro-Italic"/>
              </a:rPr>
              <a:t>A</a:t>
            </a:r>
            <a:r>
              <a:rPr lang="en-US" sz="3000" dirty="0" smtClean="0">
                <a:latin typeface="PFDinTextCompPro-Italic"/>
                <a:cs typeface="PFDinTextCompPro-Italic"/>
              </a:rPr>
              <a:t> if </a:t>
            </a:r>
            <a:r>
              <a:rPr lang="en-US" sz="2500" i="1" dirty="0" smtClean="0">
                <a:latin typeface="+mn-lt"/>
                <a:cs typeface="PFDinTextCompPro-Italic"/>
              </a:rPr>
              <a:t>p</a:t>
            </a:r>
            <a:r>
              <a:rPr lang="en-US" sz="3000" dirty="0" smtClean="0">
                <a:latin typeface="PFDinTextCompPro-Italic"/>
                <a:cs typeface="PFDinTextCompPro-Italic"/>
              </a:rPr>
              <a:t> (meets or) exceeds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threshold </a:t>
            </a:r>
            <a:r>
              <a:rPr lang="en-US" sz="2500" i="1" dirty="0" smtClean="0">
                <a:latin typeface="+mn-lt"/>
                <a:cs typeface="PFDinTextCompPro-Italic"/>
              </a:rPr>
              <a:t>q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i="1" spc="300" dirty="0">
              <a:latin typeface="PFDinTextCompPro-Italic"/>
              <a:cs typeface="PFDinTextCompPro-Italic"/>
            </a:endParaRPr>
          </a:p>
          <a:p>
            <a:r>
              <a:rPr lang="en-US" sz="2500" i="1" spc="300" dirty="0" err="1" smtClean="0">
                <a:latin typeface="+mn-lt"/>
                <a:cs typeface="PFDinTextCompPro-Italic"/>
              </a:rPr>
              <a:t>pda</a:t>
            </a:r>
            <a:r>
              <a:rPr lang="en-US" sz="2500" i="1" spc="300" dirty="0" smtClean="0">
                <a:latin typeface="+mn-lt"/>
                <a:cs typeface="PFDinTextCompPro-Italic"/>
              </a:rPr>
              <a:t> ≥ (1-p)</a:t>
            </a:r>
            <a:r>
              <a:rPr lang="en-US" sz="2500" i="1" spc="300" dirty="0" err="1" smtClean="0">
                <a:latin typeface="+mn-lt"/>
                <a:cs typeface="PFDinTextCompPro-Italic"/>
              </a:rPr>
              <a:t>db</a:t>
            </a:r>
            <a:r>
              <a:rPr lang="en-US" sz="2500" i="1" spc="300" dirty="0" smtClean="0">
                <a:latin typeface="+mn-lt"/>
                <a:cs typeface="PFDinTextCompPro-Italic"/>
              </a:rPr>
              <a:t>	</a:t>
            </a:r>
            <a:r>
              <a:rPr lang="en-US" sz="2500" spc="300" dirty="0" smtClean="0">
                <a:latin typeface="+mn-lt"/>
                <a:cs typeface="PFDinTextCompPro-Italic"/>
                <a:sym typeface="Wingdings"/>
              </a:rPr>
              <a:t> 	</a:t>
            </a:r>
            <a:r>
              <a:rPr lang="en-US" sz="2500" i="1" spc="300" dirty="0" smtClean="0">
                <a:latin typeface="+mn-lt"/>
                <a:cs typeface="PFDinTextCompPro-Italic"/>
              </a:rPr>
              <a:t>p </a:t>
            </a:r>
            <a:r>
              <a:rPr lang="en-US" sz="2500" i="1" spc="300" dirty="0">
                <a:latin typeface="+mn-lt"/>
                <a:cs typeface="PFDinTextCompPro-Italic"/>
              </a:rPr>
              <a:t>≥ </a:t>
            </a:r>
            <a:r>
              <a:rPr lang="en-US" sz="2500" i="1" spc="300" dirty="0" smtClean="0">
                <a:latin typeface="+mn-lt"/>
                <a:cs typeface="PFDinTextCompPro-Italic"/>
              </a:rPr>
              <a:t>b/(</a:t>
            </a:r>
            <a:r>
              <a:rPr lang="en-US" sz="2500" i="1" spc="300" dirty="0" err="1" smtClean="0">
                <a:latin typeface="+mn-lt"/>
                <a:cs typeface="PFDinTextCompPro-Italic"/>
              </a:rPr>
              <a:t>a+b</a:t>
            </a:r>
            <a:r>
              <a:rPr lang="en-US" sz="2500" i="1" spc="300" dirty="0" smtClean="0">
                <a:latin typeface="+mn-lt"/>
                <a:cs typeface="PFDinTextCompPro-Italic"/>
              </a:rPr>
              <a:t>) = q</a:t>
            </a:r>
            <a:endParaRPr lang="en-US" sz="2500" spc="300" dirty="0" smtClean="0">
              <a:latin typeface="+mn-lt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236599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05113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Adoption depends not only on the relative payoffs, but also on the structure of the network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how many neighbors </a:t>
            </a:r>
            <a:r>
              <a:rPr lang="en-US" sz="2500" i="1" dirty="0" smtClean="0">
                <a:latin typeface="+mn-lt"/>
                <a:cs typeface="PFDinTextCompPro-Italic"/>
              </a:rPr>
              <a:t>v</a:t>
            </a:r>
            <a:r>
              <a:rPr lang="en-US" sz="3000" dirty="0" smtClean="0">
                <a:latin typeface="PFDinTextCompPro-Italic"/>
                <a:cs typeface="PFDinTextCompPro-Italic"/>
              </a:rPr>
              <a:t> has, and which particular nodes these neighbors are).</a:t>
            </a:r>
          </a:p>
        </p:txBody>
      </p:sp>
    </p:spTree>
    <p:extLst>
      <p:ext uri="{BB962C8B-B14F-4D97-AF65-F5344CB8AC3E}">
        <p14:creationId xmlns:p14="http://schemas.microsoft.com/office/powerpoint/2010/main" val="2429329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66" y="984727"/>
            <a:ext cx="5710742" cy="4273073"/>
          </a:xfrm>
          <a:prstGeom prst="rect">
            <a:avLst/>
          </a:prstGeom>
        </p:spPr>
      </p:pic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74903" y="1790700"/>
            <a:ext cx="1463675" cy="16764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Since all nodes have adopted, this is called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complete cascade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(at threshold q).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758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89" y="990600"/>
            <a:ext cx="5941497" cy="4229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737" y="905113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Consider the same diffusion now on another graph.</a:t>
            </a:r>
          </a:p>
        </p:txBody>
      </p:sp>
    </p:spTree>
    <p:extLst>
      <p:ext uri="{BB962C8B-B14F-4D97-AF65-F5344CB8AC3E}">
        <p14:creationId xmlns:p14="http://schemas.microsoft.com/office/powerpoint/2010/main" val="2949730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541812"/>
            <a:ext cx="5269955" cy="36016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6737" y="905113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Since not all nodes adopt, this is called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partial cascade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52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6737" y="905113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Here’s an interesting question: how can you identify which (non-adopting) nodes are most important to allowing the cascade to continue?</a:t>
            </a:r>
          </a:p>
        </p:txBody>
      </p:sp>
    </p:spTree>
    <p:extLst>
      <p:ext uri="{BB962C8B-B14F-4D97-AF65-F5344CB8AC3E}">
        <p14:creationId xmlns:p14="http://schemas.microsoft.com/office/powerpoint/2010/main" val="698914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 dynamics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6737" y="90511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Here’s an interesting question: how can you identify which (non-adopting) nodes are most important to allowing the cascade to continue?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Answering this question effectively is the idea behind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viral marketing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0371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IV. Exercise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051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network?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pairwise relationships </a:t>
            </a:r>
            <a:r>
              <a:rPr lang="en-US" sz="3000" dirty="0" smtClean="0">
                <a:latin typeface="PFDinTextCompPro-Italic"/>
                <a:cs typeface="PFDinTextCompPro-Italic"/>
              </a:rPr>
              <a:t>between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objects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ubiquity of social networks gives rise to many interesting data-oriented questions that can be answered with analytical techniques.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Given a large set of social network data, what types of questions do you think would be interesting to ask?</a:t>
            </a:r>
          </a:p>
        </p:txBody>
      </p:sp>
    </p:spTree>
    <p:extLst>
      <p:ext uri="{BB962C8B-B14F-4D97-AF65-F5344CB8AC3E}">
        <p14:creationId xmlns:p14="http://schemas.microsoft.com/office/powerpoint/2010/main" val="4283177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823913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is the mathematical language for considering network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problems?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kinds of data structures are well-suited to network analysis?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does the network look like?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622203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05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Some natural questions arise when considering social network data, in particular: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is the mathematical language for considering network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problems?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What kinds of data structures are well-suited to network analysis?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>
                <a:latin typeface="PFDinTextCompPro-Italic"/>
                <a:cs typeface="PFDinTextCompPro-Italic"/>
              </a:rPr>
              <a:t>W</a:t>
            </a:r>
            <a:r>
              <a:rPr lang="en-US" sz="3000" dirty="0" smtClean="0">
                <a:latin typeface="PFDinTextCompPro-Italic"/>
                <a:cs typeface="PFDinTextCompPro-Italic"/>
              </a:rPr>
              <a:t>hat does the network look like?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These are questions about network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9694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33199</TotalTime>
  <Pages>0</Pages>
  <Words>2498</Words>
  <Characters>0</Characters>
  <Application>Microsoft Macintosh PowerPoint</Application>
  <PresentationFormat>Custom</PresentationFormat>
  <Lines>0</Lines>
  <Paragraphs>414</Paragraphs>
  <Slides>58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GA_Instructor_Template_Deck</vt:lpstr>
      <vt:lpstr>Agenda</vt:lpstr>
      <vt:lpstr>INTRO to DATA SCIENCE  networks &amp; graphs</vt:lpstr>
      <vt:lpstr> i. networks ii. Network statics iii. Network dynamics  IV. Exercise</vt:lpstr>
      <vt:lpstr> I.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network statics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network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Aaron Schumacher</cp:lastModifiedBy>
  <cp:revision>9799</cp:revision>
  <cp:lastPrinted>2013-05-09T20:21:57Z</cp:lastPrinted>
  <dcterms:modified xsi:type="dcterms:W3CDTF">2014-05-12T20:42:19Z</dcterms:modified>
</cp:coreProperties>
</file>